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6" r:id="rId3"/>
    <p:sldId id="293" r:id="rId4"/>
    <p:sldId id="291" r:id="rId5"/>
    <p:sldId id="261" r:id="rId6"/>
    <p:sldId id="297" r:id="rId7"/>
    <p:sldId id="266" r:id="rId8"/>
    <p:sldId id="294" r:id="rId9"/>
    <p:sldId id="295" r:id="rId10"/>
    <p:sldId id="263" r:id="rId11"/>
    <p:sldId id="264" r:id="rId12"/>
    <p:sldId id="283" r:id="rId13"/>
    <p:sldId id="265" r:id="rId14"/>
    <p:sldId id="267" r:id="rId15"/>
    <p:sldId id="292" r:id="rId1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349" y="-8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ECE1C-6518-4D31-BB4D-8581043117E5}" type="datetimeFigureOut">
              <a:rPr lang="en-GB" smtClean="0"/>
              <a:pPr/>
              <a:t>23/09/2015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17223-DD57-49C5-B3A2-00C1D517E0F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8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97A5F-6DCA-431D-B30E-B6843020A89E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6444208" y="-1588"/>
            <a:ext cx="2608406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dirty="0" err="1" smtClean="0"/>
              <a:t>EG</a:t>
            </a:r>
            <a:r>
              <a:rPr lang="en-GB" sz="900" dirty="0" smtClean="0"/>
              <a:t>,</a:t>
            </a:r>
            <a:r>
              <a:rPr lang="en-GB" sz="900" baseline="0" dirty="0" smtClean="0"/>
              <a:t> EPS, Rome, panel discussion,  24.10.2015</a:t>
            </a:r>
            <a:endParaRPr lang="en-GB" sz="900" dirty="0" smtClean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75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DD5C-2053-4856-9E81-C3342D2C1AF8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2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139F-CD08-4EDD-AECA-E63980C28AB6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2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 userDrawn="1"/>
        </p:nvSpPr>
        <p:spPr bwMode="auto">
          <a:xfrm>
            <a:off x="319088" y="112713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319088" y="801688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5707881" y="-9525"/>
            <a:ext cx="260853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dirty="0" smtClean="0"/>
              <a:t>Erasmus </a:t>
            </a:r>
            <a:r>
              <a:rPr lang="de-DE" altLang="de-DE" sz="1200" dirty="0" err="1" smtClean="0"/>
              <a:t>Mundus</a:t>
            </a:r>
            <a:r>
              <a:rPr lang="de-DE" altLang="de-DE" sz="1200" dirty="0" smtClean="0"/>
              <a:t>, </a:t>
            </a:r>
            <a:r>
              <a:rPr lang="de-DE" altLang="de-DE" sz="1200" dirty="0" err="1" smtClean="0"/>
              <a:t>Cadarache</a:t>
            </a:r>
            <a:r>
              <a:rPr lang="de-DE" altLang="de-DE" sz="1200" dirty="0" smtClean="0"/>
              <a:t>, 9.2.2015</a:t>
            </a:r>
          </a:p>
        </p:txBody>
      </p:sp>
      <p:pic>
        <p:nvPicPr>
          <p:cNvPr id="5" name="Picture 12" descr="minerv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82550"/>
            <a:ext cx="68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39700"/>
            <a:ext cx="6000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7312947" y="-1588"/>
            <a:ext cx="1723549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dirty="0" err="1" smtClean="0"/>
              <a:t>EG</a:t>
            </a:r>
            <a:r>
              <a:rPr lang="en-GB" sz="900" dirty="0" smtClean="0"/>
              <a:t>,</a:t>
            </a:r>
            <a:r>
              <a:rPr lang="en-GB" sz="900" baseline="0" dirty="0" smtClean="0"/>
              <a:t> EPS, Rome,  23.10.2015</a:t>
            </a:r>
            <a:endParaRPr lang="en-GB" sz="900" dirty="0" smtClean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29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7312947" y="-1588"/>
            <a:ext cx="1723549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dirty="0" err="1" smtClean="0"/>
              <a:t>EG</a:t>
            </a:r>
            <a:r>
              <a:rPr lang="en-GB" sz="900" dirty="0" smtClean="0"/>
              <a:t>,</a:t>
            </a:r>
            <a:r>
              <a:rPr lang="en-GB" sz="900" baseline="0" dirty="0" smtClean="0"/>
              <a:t> EPS, Rome,  23.10.2015</a:t>
            </a:r>
            <a:endParaRPr lang="en-GB" sz="900" dirty="0" smtClean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836712"/>
            <a:ext cx="91440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52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D355-6D5A-43CD-9A9D-E533DCE14845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5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A802-69D2-4260-B321-E198D31C0D7E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6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4300-CC61-4D27-B8FA-55C6DC3CFFC1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1A68-7300-4BA7-B421-EE252C3092D0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0A0A-747A-47E9-9A3A-17718E52C261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E20A-0E16-473E-9FAE-CB978844DF32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06F6-6973-4AFB-BCE2-134BD8905621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6D23-848D-4F6C-83C4-9655FB3B91AF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B5FD-44B4-4ADB-941A-3CA2B83B481C}" type="datetime1">
              <a:rPr lang="en-GB" smtClean="0"/>
              <a:pPr/>
              <a:t>23/09/2015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5C0C-EB6F-4329-AA92-3F5B89D3978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6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9512" y="260648"/>
            <a:ext cx="873027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How to come to a rational energy policy in Europe</a:t>
            </a: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and the world ? 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F. Wagner IPP Greifswald</a:t>
            </a:r>
            <a:r>
              <a:rPr lang="en-GB" dirty="0"/>
              <a:t>	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36512" y="1621249"/>
            <a:ext cx="92256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different RES</a:t>
            </a:r>
          </a:p>
          <a:p>
            <a:pPr>
              <a:lnSpc>
                <a:spcPct val="200000"/>
              </a:lnSpc>
            </a:pP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Scalable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intermittend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wind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PV</a:t>
            </a:r>
          </a:p>
          <a:p>
            <a:pPr>
              <a:lnSpc>
                <a:spcPct val="200000"/>
              </a:lnSpc>
            </a:pP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Germany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extrapolated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generalised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28437" b="33333"/>
          <a:stretch/>
        </p:blipFill>
        <p:spPr bwMode="auto">
          <a:xfrm>
            <a:off x="2121681" y="1844824"/>
            <a:ext cx="4900638" cy="44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7504" y="1084674"/>
            <a:ext cx="9076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Annual duration curves for German RES field (dashed) and EU-wide RES field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51520" y="272379"/>
            <a:ext cx="5777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Benefit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from</a:t>
            </a:r>
            <a:r>
              <a:rPr lang="de-DE" altLang="de-DE" sz="2800" dirty="0" smtClean="0"/>
              <a:t> an EU-</a:t>
            </a:r>
            <a:r>
              <a:rPr lang="de-DE" altLang="de-DE" sz="2800" dirty="0" err="1" smtClean="0"/>
              <a:t>wide</a:t>
            </a:r>
            <a:r>
              <a:rPr lang="de-DE" altLang="de-DE" sz="2800" dirty="0" smtClean="0"/>
              <a:t> RES </a:t>
            </a:r>
            <a:r>
              <a:rPr lang="de-DE" altLang="de-DE" sz="2800" dirty="0" err="1" smtClean="0"/>
              <a:t>field</a:t>
            </a:r>
            <a:endParaRPr lang="de-DE" altLang="de-DE" sz="2800" dirty="0"/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0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91104" y="1556792"/>
            <a:ext cx="4697120" cy="3690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back-up energy is reduced by 24%,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maximal back-up power by 9%,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maximal surplus power by 15%,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maximal grid power by 7%,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typical grid fluctuation level by 35%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maximal storage capacity by 28% 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51520" y="272379"/>
            <a:ext cx="2077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The </a:t>
            </a:r>
            <a:r>
              <a:rPr lang="de-DE" altLang="de-DE" sz="2800" dirty="0" err="1" smtClean="0"/>
              <a:t>benefit</a:t>
            </a:r>
            <a:endParaRPr lang="de-DE" altLang="de-DE" sz="2800" dirty="0"/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3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4211960" y="2132856"/>
            <a:ext cx="4794453" cy="4475006"/>
            <a:chOff x="1907704" y="1621374"/>
            <a:chExt cx="5030609" cy="4695427"/>
          </a:xfrm>
        </p:grpSpPr>
        <p:grpSp>
          <p:nvGrpSpPr>
            <p:cNvPr id="11" name="Gruppieren 44"/>
            <p:cNvGrpSpPr/>
            <p:nvPr/>
          </p:nvGrpSpPr>
          <p:grpSpPr>
            <a:xfrm>
              <a:off x="2618690" y="1798934"/>
              <a:ext cx="4319623" cy="4517867"/>
              <a:chOff x="2618690" y="1367161"/>
              <a:chExt cx="4319623" cy="4517867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2712697" y="1375853"/>
                <a:ext cx="167977" cy="3101805"/>
              </a:xfrm>
              <a:prstGeom prst="rect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 rot="16200000">
                <a:off x="2217710" y="4827413"/>
                <a:ext cx="1189483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Germany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uppieren 20"/>
              <p:cNvGrpSpPr/>
              <p:nvPr/>
            </p:nvGrpSpPr>
            <p:grpSpPr>
              <a:xfrm>
                <a:off x="5408495" y="1384917"/>
                <a:ext cx="353105" cy="3092741"/>
                <a:chOff x="5191500" y="1384917"/>
                <a:chExt cx="353105" cy="3092741"/>
              </a:xfrm>
            </p:grpSpPr>
            <p:sp>
              <p:nvSpPr>
                <p:cNvPr id="41" name="Rechteck 2"/>
                <p:cNvSpPr/>
                <p:nvPr/>
              </p:nvSpPr>
              <p:spPr>
                <a:xfrm>
                  <a:off x="5191500" y="1384917"/>
                  <a:ext cx="167361" cy="3092741"/>
                </a:xfrm>
                <a:prstGeom prst="rect">
                  <a:avLst/>
                </a:prstGeom>
                <a:solidFill>
                  <a:srgbClr val="0000FF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hteck 3"/>
                <p:cNvSpPr/>
                <p:nvPr/>
              </p:nvSpPr>
              <p:spPr>
                <a:xfrm>
                  <a:off x="5377244" y="3606601"/>
                  <a:ext cx="167361" cy="871057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6" name="Textfeld 15"/>
              <p:cNvSpPr txBox="1"/>
              <p:nvPr/>
            </p:nvSpPr>
            <p:spPr>
              <a:xfrm rot="16200000">
                <a:off x="5111407" y="4706311"/>
                <a:ext cx="947280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France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" name="Gruppieren 21"/>
              <p:cNvGrpSpPr/>
              <p:nvPr/>
            </p:nvGrpSpPr>
            <p:grpSpPr>
              <a:xfrm>
                <a:off x="4254679" y="1376039"/>
                <a:ext cx="350887" cy="3101619"/>
                <a:chOff x="5583212" y="1376039"/>
                <a:chExt cx="350887" cy="3101619"/>
              </a:xfrm>
            </p:grpSpPr>
            <p:sp>
              <p:nvSpPr>
                <p:cNvPr id="39" name="Rechteck 4"/>
                <p:cNvSpPr/>
                <p:nvPr/>
              </p:nvSpPr>
              <p:spPr>
                <a:xfrm>
                  <a:off x="5583212" y="1376039"/>
                  <a:ext cx="167531" cy="3101619"/>
                </a:xfrm>
                <a:prstGeom prst="rect">
                  <a:avLst/>
                </a:prstGeom>
                <a:solidFill>
                  <a:srgbClr val="0000FF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Rechteck 5"/>
                <p:cNvSpPr/>
                <p:nvPr/>
              </p:nvSpPr>
              <p:spPr>
                <a:xfrm>
                  <a:off x="5768061" y="3144806"/>
                  <a:ext cx="166038" cy="1332852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Textfeld 17"/>
              <p:cNvSpPr txBox="1"/>
              <p:nvPr/>
            </p:nvSpPr>
            <p:spPr>
              <a:xfrm rot="16200000">
                <a:off x="4177489" y="4494401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UK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uppieren 22"/>
              <p:cNvGrpSpPr/>
              <p:nvPr/>
            </p:nvGrpSpPr>
            <p:grpSpPr>
              <a:xfrm>
                <a:off x="3109385" y="1376039"/>
                <a:ext cx="343275" cy="3101619"/>
                <a:chOff x="5974207" y="1376039"/>
                <a:chExt cx="343275" cy="3101619"/>
              </a:xfrm>
            </p:grpSpPr>
            <p:sp>
              <p:nvSpPr>
                <p:cNvPr id="37" name="Rechteck 6"/>
                <p:cNvSpPr/>
                <p:nvPr/>
              </p:nvSpPr>
              <p:spPr>
                <a:xfrm>
                  <a:off x="6156897" y="2898829"/>
                  <a:ext cx="160585" cy="1578829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hteck 15"/>
                <p:cNvSpPr/>
                <p:nvPr/>
              </p:nvSpPr>
              <p:spPr>
                <a:xfrm>
                  <a:off x="5974207" y="1376039"/>
                  <a:ext cx="167061" cy="3101619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0" name="Textfeld 19"/>
              <p:cNvSpPr txBox="1"/>
              <p:nvPr/>
            </p:nvSpPr>
            <p:spPr>
              <a:xfrm rot="16200000">
                <a:off x="2874661" y="4639031"/>
                <a:ext cx="812723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Spain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" name="Gruppieren 23"/>
              <p:cNvGrpSpPr/>
              <p:nvPr/>
            </p:nvGrpSpPr>
            <p:grpSpPr>
              <a:xfrm>
                <a:off x="4834042" y="1367161"/>
                <a:ext cx="345119" cy="3110497"/>
                <a:chOff x="6358636" y="1367161"/>
                <a:chExt cx="345119" cy="3110497"/>
              </a:xfrm>
            </p:grpSpPr>
            <p:sp>
              <p:nvSpPr>
                <p:cNvPr id="35" name="Rechteck 34"/>
                <p:cNvSpPr/>
                <p:nvPr/>
              </p:nvSpPr>
              <p:spPr>
                <a:xfrm>
                  <a:off x="6539379" y="3492895"/>
                  <a:ext cx="164376" cy="984763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hteck 14"/>
                <p:cNvSpPr/>
                <p:nvPr/>
              </p:nvSpPr>
              <p:spPr>
                <a:xfrm>
                  <a:off x="6358636" y="1367161"/>
                  <a:ext cx="164376" cy="3110497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Textfeld 21"/>
              <p:cNvSpPr txBox="1"/>
              <p:nvPr/>
            </p:nvSpPr>
            <p:spPr>
              <a:xfrm rot="16200000">
                <a:off x="4472412" y="4766860"/>
                <a:ext cx="1068381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Belgium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" name="Gruppieren 24"/>
              <p:cNvGrpSpPr/>
              <p:nvPr/>
            </p:nvGrpSpPr>
            <p:grpSpPr>
              <a:xfrm>
                <a:off x="5990217" y="1384917"/>
                <a:ext cx="356073" cy="3092741"/>
                <a:chOff x="6743063" y="1384917"/>
                <a:chExt cx="356073" cy="3092741"/>
              </a:xfrm>
            </p:grpSpPr>
            <p:sp>
              <p:nvSpPr>
                <p:cNvPr id="33" name="Rechteck 8"/>
                <p:cNvSpPr/>
                <p:nvPr/>
              </p:nvSpPr>
              <p:spPr>
                <a:xfrm>
                  <a:off x="6930510" y="3687290"/>
                  <a:ext cx="168626" cy="79036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6743063" y="1384917"/>
                  <a:ext cx="168626" cy="3092741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" name="Textfeld 23"/>
              <p:cNvSpPr txBox="1"/>
              <p:nvPr/>
            </p:nvSpPr>
            <p:spPr>
              <a:xfrm rot="16200000">
                <a:off x="5438956" y="4961968"/>
                <a:ext cx="1458596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Czech Rep.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uppieren 25"/>
              <p:cNvGrpSpPr/>
              <p:nvPr/>
            </p:nvGrpSpPr>
            <p:grpSpPr>
              <a:xfrm>
                <a:off x="6574276" y="1384917"/>
                <a:ext cx="340546" cy="3101619"/>
                <a:chOff x="7137965" y="1376039"/>
                <a:chExt cx="340546" cy="3101619"/>
              </a:xfrm>
            </p:grpSpPr>
            <p:sp>
              <p:nvSpPr>
                <p:cNvPr id="31" name="Rechteck 30"/>
                <p:cNvSpPr/>
                <p:nvPr/>
              </p:nvSpPr>
              <p:spPr>
                <a:xfrm>
                  <a:off x="7317602" y="3709412"/>
                  <a:ext cx="160909" cy="76824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hteck 12"/>
                <p:cNvSpPr/>
                <p:nvPr/>
              </p:nvSpPr>
              <p:spPr>
                <a:xfrm>
                  <a:off x="7137965" y="1376039"/>
                  <a:ext cx="160909" cy="3101619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6" name="Textfeld 25"/>
              <p:cNvSpPr txBox="1"/>
              <p:nvPr/>
            </p:nvSpPr>
            <p:spPr>
              <a:xfrm rot="16200000">
                <a:off x="6156537" y="4820683"/>
                <a:ext cx="1176027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Denmark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Gruppieren 26"/>
              <p:cNvGrpSpPr/>
              <p:nvPr/>
            </p:nvGrpSpPr>
            <p:grpSpPr>
              <a:xfrm>
                <a:off x="3680653" y="1367161"/>
                <a:ext cx="346485" cy="3110497"/>
                <a:chOff x="7520020" y="1367161"/>
                <a:chExt cx="346485" cy="3110497"/>
              </a:xfrm>
            </p:grpSpPr>
            <p:sp>
              <p:nvSpPr>
                <p:cNvPr id="29" name="Rechteck 10"/>
                <p:cNvSpPr/>
                <p:nvPr/>
              </p:nvSpPr>
              <p:spPr>
                <a:xfrm>
                  <a:off x="7702036" y="2949282"/>
                  <a:ext cx="164469" cy="152837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Rechteck 29"/>
                <p:cNvSpPr/>
                <p:nvPr/>
              </p:nvSpPr>
              <p:spPr>
                <a:xfrm>
                  <a:off x="7520020" y="1367161"/>
                  <a:ext cx="164469" cy="3110497"/>
                </a:xfrm>
                <a:prstGeom prst="rect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8" name="Textfeld 27"/>
              <p:cNvSpPr txBox="1"/>
              <p:nvPr/>
            </p:nvSpPr>
            <p:spPr>
              <a:xfrm rot="16200000">
                <a:off x="3386984" y="4699582"/>
                <a:ext cx="933824" cy="38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Ireland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1907704" y="1621374"/>
              <a:ext cx="840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251520" y="272379"/>
            <a:ext cx="5613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The </a:t>
            </a:r>
            <a:r>
              <a:rPr lang="de-DE" altLang="de-DE" sz="2800" dirty="0" err="1" smtClean="0"/>
              <a:t>structure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EU-wind </a:t>
            </a:r>
            <a:r>
              <a:rPr lang="de-DE" altLang="de-DE" sz="2800" dirty="0" err="1" smtClean="0"/>
              <a:t>field</a:t>
            </a:r>
            <a:endParaRPr lang="de-DE" altLang="de-DE" sz="2800" dirty="0"/>
          </a:p>
        </p:txBody>
      </p:sp>
      <p:sp>
        <p:nvSpPr>
          <p:cNvPr id="44" name="Textfeld 43"/>
          <p:cNvSpPr txBox="1"/>
          <p:nvPr/>
        </p:nvSpPr>
        <p:spPr>
          <a:xfrm>
            <a:off x="5476336" y="1052736"/>
            <a:ext cx="2408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normalised</a:t>
            </a:r>
            <a:r>
              <a:rPr lang="de-DE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surplus</a:t>
            </a:r>
            <a:r>
              <a:rPr lang="de-DE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and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useful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surplus</a:t>
            </a:r>
            <a:endParaRPr lang="de-D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46" name="Bild 14" descr="Abb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5"/>
          <a:stretch>
            <a:fillRect/>
          </a:stretch>
        </p:blipFill>
        <p:spPr bwMode="auto">
          <a:xfrm>
            <a:off x="458666" y="2150799"/>
            <a:ext cx="3321646" cy="357283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feld 46"/>
          <p:cNvSpPr txBox="1"/>
          <p:nvPr/>
        </p:nvSpPr>
        <p:spPr>
          <a:xfrm>
            <a:off x="899592" y="1405225"/>
            <a:ext cx="1452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 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08" b="4631"/>
          <a:stretch/>
        </p:blipFill>
        <p:spPr bwMode="auto">
          <a:xfrm>
            <a:off x="1619672" y="1484784"/>
            <a:ext cx="5256584" cy="4612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51520" y="272379"/>
            <a:ext cx="4003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Interconnector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capacity</a:t>
            </a:r>
            <a:endParaRPr lang="de-DE" altLang="de-DE" sz="2800" dirty="0"/>
          </a:p>
        </p:txBody>
      </p:sp>
      <p:sp>
        <p:nvSpPr>
          <p:cNvPr id="4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4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14775" r="8048" b="5843"/>
          <a:stretch/>
        </p:blipFill>
        <p:spPr bwMode="auto">
          <a:xfrm>
            <a:off x="1691680" y="1052736"/>
            <a:ext cx="5063322" cy="4644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020272" y="6021288"/>
            <a:ext cx="1830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	F. Wagner</a:t>
            </a:r>
          </a:p>
          <a:p>
            <a:r>
              <a:rPr lang="en-GB" sz="1400" dirty="0"/>
              <a:t>	</a:t>
            </a:r>
            <a:r>
              <a:rPr lang="en-GB" sz="1400" dirty="0" err="1" smtClean="0"/>
              <a:t>Finadvice</a:t>
            </a:r>
            <a:endParaRPr lang="en-GB" sz="1400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51520" y="272379"/>
            <a:ext cx="3342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Development </a:t>
            </a:r>
            <a:r>
              <a:rPr lang="de-DE" altLang="de-DE" sz="2800" dirty="0" err="1" smtClean="0"/>
              <a:t>costs</a:t>
            </a:r>
            <a:endParaRPr lang="de-DE" altLang="de-DE" sz="2800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2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51520" y="272379"/>
            <a:ext cx="2244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/>
              <a:t>C</a:t>
            </a:r>
            <a:r>
              <a:rPr lang="de-DE" altLang="de-DE" sz="2800" dirty="0" err="1" smtClean="0"/>
              <a:t>onclusions</a:t>
            </a:r>
            <a:endParaRPr lang="de-DE" alt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396306" y="1312307"/>
            <a:ext cx="835215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installations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high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back-up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Uneconomic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back-up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high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large-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not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weekends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40%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intermittent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tolerable: The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2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95536" y="260648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today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>
                <a:latin typeface="Arial" pitchFamily="34" charset="0"/>
                <a:cs typeface="Arial" pitchFamily="34" charset="0"/>
              </a:rPr>
              <a:t>tomorrow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“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2202184" y="1519574"/>
            <a:ext cx="4890096" cy="4357698"/>
            <a:chOff x="4932040" y="2668680"/>
            <a:chExt cx="3881984" cy="3459342"/>
          </a:xfrm>
        </p:grpSpPr>
        <p:pic>
          <p:nvPicPr>
            <p:cNvPr id="9" name="Bild 56" descr="Abb 1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671638"/>
              <a:ext cx="3881984" cy="345638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5" t="15552" r="17615" b="11979"/>
            <a:stretch/>
          </p:blipFill>
          <p:spPr>
            <a:xfrm>
              <a:off x="7749230" y="2668680"/>
              <a:ext cx="1003178" cy="3266983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95" t="50217" r="65790" b="7848"/>
            <a:stretch/>
          </p:blipFill>
          <p:spPr>
            <a:xfrm>
              <a:off x="5148064" y="4193152"/>
              <a:ext cx="710214" cy="1890480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4932040" y="4509120"/>
              <a:ext cx="360040" cy="1426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948484" y="2692148"/>
              <a:ext cx="23519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100%, optimal mix case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072186" y="3056096"/>
              <a:ext cx="1274727" cy="755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level of</a:t>
              </a:r>
            </a:p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consumption</a:t>
              </a:r>
            </a:p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nchanged</a:t>
              </a:r>
            </a:p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en-GB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TWh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0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260648"/>
            <a:ext cx="6962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The basic problem of intermittent sources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1268760"/>
            <a:ext cx="733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duration curves of load and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wind+PV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under optimal mix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267744" y="2016492"/>
            <a:ext cx="4410223" cy="4110544"/>
            <a:chOff x="2267744" y="2016492"/>
            <a:chExt cx="4410223" cy="4110544"/>
          </a:xfrm>
        </p:grpSpPr>
        <p:pic>
          <p:nvPicPr>
            <p:cNvPr id="5" name="Bild 58" descr="Abb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25" r="10431" b="993"/>
            <a:stretch>
              <a:fillRect/>
            </a:stretch>
          </p:blipFill>
          <p:spPr bwMode="auto">
            <a:xfrm>
              <a:off x="2267744" y="2016492"/>
              <a:ext cx="4410223" cy="40768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feld 7"/>
            <p:cNvSpPr txBox="1"/>
            <p:nvPr/>
          </p:nvSpPr>
          <p:spPr>
            <a:xfrm rot="16200000">
              <a:off x="1706052" y="3649118"/>
              <a:ext cx="1492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ower (MW)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841769" y="5757704"/>
              <a:ext cx="171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 (months)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5121430" y="2408743"/>
              <a:ext cx="432048" cy="186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041528" y="2302197"/>
              <a:ext cx="570990" cy="254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load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8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51520" y="1268760"/>
          <a:ext cx="871296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How much power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to be installed?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Enough to serve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Europe in good days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remaining need for back-up power?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88%</a:t>
                      </a:r>
                    </a:p>
                    <a:p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extent of surplus energy?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Formally enough to serve Poland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Dimensioning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storage?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For a 100% case: 33 </a:t>
                      </a:r>
                      <a:r>
                        <a:rPr lang="en-GB" sz="1800" dirty="0" err="1" smtClean="0">
                          <a:solidFill>
                            <a:srgbClr val="FF0000"/>
                          </a:solidFill>
                        </a:rPr>
                        <a:t>TWh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dynamics of the back-up system? 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From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0 up to the load; strong gradients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conditions for DSM (demand-side management)?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Cheap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electricity prices during the day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amount of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CO2 reduction?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Not to the level of France,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Sweden...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Conditions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of a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100% supply by RES?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Use of biogas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(e.g. 40 </a:t>
                      </a:r>
                      <a:r>
                        <a:rPr lang="en-GB" sz="1800" baseline="0" dirty="0" err="1" smtClean="0">
                          <a:solidFill>
                            <a:srgbClr val="FF0000"/>
                          </a:solidFill>
                        </a:rPr>
                        <a:t>TWh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) and savings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 (to 30%)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What could be a reasonable share by intermittent  RES?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</a:p>
                    <a:p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The benefits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of an EU-wide use of RES?</a:t>
                      </a:r>
                      <a:b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Effects in the order of 20-30%</a:t>
                      </a:r>
                    </a:p>
                    <a:p>
                      <a:endParaRPr lang="en-GB" sz="1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Costs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to implement RES?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51520" y="260648"/>
            <a:ext cx="4722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Major Results (for Germany)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797396" y="5805264"/>
            <a:ext cx="273504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EU countries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5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17864" r="9871"/>
          <a:stretch/>
        </p:blipFill>
        <p:spPr>
          <a:xfrm>
            <a:off x="251520" y="1700808"/>
            <a:ext cx="5306688" cy="504056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79512" y="1052736"/>
            <a:ext cx="759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Need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back-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storage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capacity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60358" y="262854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Storage</a:t>
            </a:r>
            <a:endParaRPr lang="de-DE" altLang="de-DE" sz="2800" dirty="0"/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17864" r="9871"/>
          <a:stretch/>
        </p:blipFill>
        <p:spPr>
          <a:xfrm>
            <a:off x="251520" y="1700808"/>
            <a:ext cx="5306688" cy="504056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1052736"/>
            <a:ext cx="759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Need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back-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depending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storage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capacity</a:t>
            </a:r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60358" y="262854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Storage</a:t>
            </a:r>
            <a:endParaRPr lang="de-DE" altLang="de-DE" sz="2800" dirty="0"/>
          </a:p>
        </p:txBody>
      </p:sp>
      <p:sp>
        <p:nvSpPr>
          <p:cNvPr id="10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12160" y="2204864"/>
            <a:ext cx="2837636" cy="378565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Romanelli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PV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(0.5 – 1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Base-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10-15 GW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6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6" b="6347"/>
          <a:stretch/>
        </p:blipFill>
        <p:spPr bwMode="auto">
          <a:xfrm>
            <a:off x="1835696" y="1268760"/>
            <a:ext cx="5520957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-36512" y="6093296"/>
            <a:ext cx="930895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Countries with hydro + nuclear are already where others would like to be in 2050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65108" y="272379"/>
            <a:ext cx="3900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Specific</a:t>
            </a:r>
            <a:r>
              <a:rPr lang="de-DE" altLang="de-DE" sz="2800" dirty="0" smtClean="0"/>
              <a:t> CO2 </a:t>
            </a:r>
            <a:r>
              <a:rPr lang="de-DE" altLang="de-DE" sz="2800" dirty="0" err="1" smtClean="0"/>
              <a:t>emission</a:t>
            </a:r>
            <a:endParaRPr lang="de-DE" altLang="de-DE" sz="2800" dirty="0"/>
          </a:p>
        </p:txBody>
      </p:sp>
      <p:sp>
        <p:nvSpPr>
          <p:cNvPr id="7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5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06" b="6347"/>
          <a:stretch/>
        </p:blipFill>
        <p:spPr bwMode="auto">
          <a:xfrm>
            <a:off x="1835696" y="1268760"/>
            <a:ext cx="5520957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65108" y="272379"/>
            <a:ext cx="3900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Specific</a:t>
            </a:r>
            <a:r>
              <a:rPr lang="de-DE" altLang="de-DE" sz="2800" dirty="0" smtClean="0"/>
              <a:t> CO2 </a:t>
            </a:r>
            <a:r>
              <a:rPr lang="de-DE" altLang="de-DE" sz="2800" dirty="0" err="1" smtClean="0"/>
              <a:t>emission</a:t>
            </a:r>
            <a:endParaRPr lang="de-DE" altLang="de-DE" sz="2800" dirty="0"/>
          </a:p>
        </p:txBody>
      </p:sp>
      <p:sp>
        <p:nvSpPr>
          <p:cNvPr id="8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924694" y="2060848"/>
            <a:ext cx="0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2924694" y="3622595"/>
            <a:ext cx="2007346" cy="224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932040" y="3633809"/>
            <a:ext cx="0" cy="15233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06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41283" y="272379"/>
            <a:ext cx="6159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2800" dirty="0" smtClean="0"/>
              <a:t> </a:t>
            </a:r>
            <a:r>
              <a:rPr lang="en-GB" sz="2800" dirty="0" smtClean="0"/>
              <a:t>Conditions of a 100% supply by RES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 rot="10800000" flipV="1">
            <a:off x="8712200" y="530225"/>
            <a:ext cx="4318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C87C2-EF48-41E0-A283-CD8A78FA433E}" type="slidenum">
              <a:rPr lang="de-DE" altLang="de-DE" sz="1200" smtClean="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5576" y="1196752"/>
            <a:ext cx="7717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Main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knobs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savings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efficiency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biomass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Minor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knobs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decrease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import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depatchable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power?)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2339752" y="2088232"/>
            <a:ext cx="4700557" cy="4509120"/>
            <a:chOff x="2339752" y="2088232"/>
            <a:chExt cx="4700557" cy="4509120"/>
          </a:xfrm>
        </p:grpSpPr>
        <p:grpSp>
          <p:nvGrpSpPr>
            <p:cNvPr id="2" name="Gruppieren 1"/>
            <p:cNvGrpSpPr/>
            <p:nvPr/>
          </p:nvGrpSpPr>
          <p:grpSpPr>
            <a:xfrm>
              <a:off x="2339752" y="2088232"/>
              <a:ext cx="4700557" cy="4509120"/>
              <a:chOff x="2339752" y="1224136"/>
              <a:chExt cx="4700557" cy="4509120"/>
            </a:xfrm>
          </p:grpSpPr>
          <p:pic>
            <p:nvPicPr>
              <p:cNvPr id="9" name="Grafik 8" descr="Fig. 19.JPG"/>
              <p:cNvPicPr>
                <a:picLocks noChangeAspect="1"/>
              </p:cNvPicPr>
              <p:nvPr/>
            </p:nvPicPr>
            <p:blipFill>
              <a:blip r:embed="rId2" cstate="print"/>
              <a:srcRect l="3801" t="16400" r="9051"/>
              <a:stretch>
                <a:fillRect/>
              </a:stretch>
            </p:blipFill>
            <p:spPr>
              <a:xfrm>
                <a:off x="2339752" y="1224136"/>
                <a:ext cx="4700557" cy="4509120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3491880" y="5316066"/>
                <a:ext cx="29290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 err="1" smtClean="0">
                    <a:latin typeface="Arial" pitchFamily="34" charset="0"/>
                    <a:cs typeface="Arial" pitchFamily="34" charset="0"/>
                  </a:rPr>
                  <a:t>factor</a:t>
                </a:r>
                <a:r>
                  <a:rPr lang="de-DE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dirty="0" err="1" smtClean="0">
                    <a:latin typeface="Arial" pitchFamily="34" charset="0"/>
                    <a:cs typeface="Arial" pitchFamily="34" charset="0"/>
                  </a:rPr>
                  <a:t>of</a:t>
                </a:r>
                <a:r>
                  <a:rPr lang="de-DE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dirty="0" err="1" smtClean="0">
                    <a:latin typeface="Arial" pitchFamily="34" charset="0"/>
                    <a:cs typeface="Arial" pitchFamily="34" charset="0"/>
                  </a:rPr>
                  <a:t>demand</a:t>
                </a:r>
                <a:r>
                  <a:rPr lang="de-DE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dirty="0" err="1" smtClean="0">
                    <a:latin typeface="Arial" pitchFamily="34" charset="0"/>
                    <a:cs typeface="Arial" pitchFamily="34" charset="0"/>
                  </a:rPr>
                  <a:t>reduction</a:t>
                </a:r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3" name="Grafik 12"/>
            <p:cNvPicPr/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69" t="17355" r="11405" b="12350"/>
            <a:stretch/>
          </p:blipFill>
          <p:spPr bwMode="auto">
            <a:xfrm>
              <a:off x="3203848" y="2119045"/>
              <a:ext cx="3669664" cy="3776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6153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Bildschirmpräsentation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 2</dc:creator>
  <cp:lastModifiedBy>Wagner, Friedrich</cp:lastModifiedBy>
  <cp:revision>57</cp:revision>
  <dcterms:created xsi:type="dcterms:W3CDTF">2014-11-06T11:28:16Z</dcterms:created>
  <dcterms:modified xsi:type="dcterms:W3CDTF">2015-09-23T19:24:41Z</dcterms:modified>
</cp:coreProperties>
</file>